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418" r:id="rId2"/>
    <p:sldId id="438" r:id="rId3"/>
    <p:sldId id="447" r:id="rId4"/>
    <p:sldId id="442" r:id="rId5"/>
    <p:sldId id="448" r:id="rId6"/>
    <p:sldId id="440" r:id="rId7"/>
    <p:sldId id="464" r:id="rId8"/>
    <p:sldId id="441" r:id="rId9"/>
    <p:sldId id="443" r:id="rId10"/>
    <p:sldId id="446" r:id="rId11"/>
    <p:sldId id="451" r:id="rId12"/>
    <p:sldId id="452" r:id="rId13"/>
    <p:sldId id="453" r:id="rId14"/>
    <p:sldId id="457" r:id="rId15"/>
    <p:sldId id="454" r:id="rId16"/>
    <p:sldId id="455" r:id="rId17"/>
    <p:sldId id="456" r:id="rId18"/>
    <p:sldId id="458" r:id="rId19"/>
    <p:sldId id="462" r:id="rId20"/>
    <p:sldId id="461" r:id="rId21"/>
    <p:sldId id="435" r:id="rId22"/>
    <p:sldId id="459" r:id="rId23"/>
    <p:sldId id="420" r:id="rId24"/>
    <p:sldId id="436" r:id="rId25"/>
    <p:sldId id="444" r:id="rId26"/>
    <p:sldId id="445" r:id="rId27"/>
    <p:sldId id="450" r:id="rId28"/>
    <p:sldId id="46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5979A"/>
    <a:srgbClr val="4CBBDC"/>
    <a:srgbClr val="00BBD6"/>
    <a:srgbClr val="E28846"/>
    <a:srgbClr val="E25E47"/>
    <a:srgbClr val="A6A6A6"/>
    <a:srgbClr val="528F97"/>
    <a:srgbClr val="3CA8EB"/>
    <a:srgbClr val="00A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5" autoAdjust="0"/>
    <p:restoredTop sz="83333" autoAdjust="0"/>
  </p:normalViewPr>
  <p:slideViewPr>
    <p:cSldViewPr snapToGrid="0">
      <p:cViewPr varScale="1">
        <p:scale>
          <a:sx n="74" d="100"/>
          <a:sy n="74" d="100"/>
        </p:scale>
        <p:origin x="902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01.06.2015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8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01/06/2015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5320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022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781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457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1929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08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66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6374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28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909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425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4979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737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49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5434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0124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090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11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Trusses</a:t>
            </a:r>
            <a:r>
              <a:rPr lang="de-DE" dirty="0" smtClean="0"/>
              <a:t>: </a:t>
            </a:r>
            <a:r>
              <a:rPr lang="de-DE" dirty="0" err="1" smtClean="0"/>
              <a:t>polynomial</a:t>
            </a:r>
            <a:r>
              <a:rPr lang="de-DE" dirty="0" smtClean="0"/>
              <a:t> time</a:t>
            </a:r>
            <a:br>
              <a:rPr lang="de-DE" dirty="0" smtClean="0"/>
            </a:br>
            <a:r>
              <a:rPr lang="de-DE" dirty="0" err="1" smtClean="0"/>
              <a:t>Cliques</a:t>
            </a:r>
            <a:r>
              <a:rPr lang="de-DE" dirty="0" smtClean="0"/>
              <a:t>: </a:t>
            </a:r>
            <a:r>
              <a:rPr lang="de-DE" dirty="0" err="1" smtClean="0"/>
              <a:t>exponential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505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7748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DA39B-672E-4448-B142-625B86036061}" type="datetime1">
              <a:rPr lang="en-US" smtClean="0"/>
              <a:t>6/1/2015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4276D-CE39-45DC-B36B-17F01DF95B94}" type="datetime1">
              <a:rPr lang="en-US" smtClean="0"/>
              <a:t>6/1/2015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F723-5B8E-4483-94BD-D46AA36C12A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D08B-B89C-4666-978E-B384ED77016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C7A0EE0C-0876-48D8-921A-632856C008EF}" type="datetime1">
              <a:rPr lang="en-US" smtClean="0"/>
              <a:t>6/1/2015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Graph Mining with Spark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de-DE" sz="2600" b="1" dirty="0" smtClean="0"/>
              <a:t>Real </a:t>
            </a:r>
            <a:r>
              <a:rPr lang="de-DE" sz="2600" b="1" dirty="0" err="1" smtClean="0"/>
              <a:t>maxTrussSize</a:t>
            </a:r>
            <a:r>
              <a:rPr lang="de-DE" sz="2600" b="1" dirty="0" smtClean="0"/>
              <a:t> =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10 – 17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tried</a:t>
            </a:r>
            <a:r>
              <a:rPr lang="de-DE" dirty="0" smtClean="0"/>
              <a:t>: 10, 20, 40, 30, 25, 27, 28,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20 – 11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20</a:t>
            </a:r>
            <a:r>
              <a:rPr lang="de-DE" dirty="0"/>
              <a:t>, 40, 30, 25, 27, 28, 29, </a:t>
            </a:r>
            <a:r>
              <a:rPr lang="de-DE" dirty="0" smtClean="0"/>
              <a:t>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28 – 10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28, 56, 42, 35, 31, </a:t>
            </a:r>
            <a:r>
              <a:rPr lang="de-DE" dirty="0" smtClean="0"/>
              <a:t>29, 28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40 – 20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40, 21, </a:t>
            </a:r>
            <a:r>
              <a:rPr lang="de-DE" dirty="0"/>
              <a:t>30, 25, 27, 28, 29, </a:t>
            </a:r>
            <a:r>
              <a:rPr lang="de-DE" dirty="0" smtClean="0"/>
              <a:t>28</a:t>
            </a:r>
            <a:endParaRPr lang="de-DE" dirty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r>
              <a:rPr lang="de-DE" dirty="0" smtClean="0"/>
              <a:t>							</a:t>
            </a:r>
            <a:r>
              <a:rPr lang="de-DE" dirty="0" err="1" smtClean="0"/>
              <a:t>Using</a:t>
            </a:r>
            <a:r>
              <a:rPr lang="de-DE" dirty="0" smtClean="0"/>
              <a:t> 10 </a:t>
            </a:r>
            <a:r>
              <a:rPr lang="de-DE" dirty="0" err="1" smtClean="0"/>
              <a:t>machines</a:t>
            </a:r>
            <a:r>
              <a:rPr lang="de-DE" dirty="0" smtClean="0"/>
              <a:t>, 20 </a:t>
            </a:r>
            <a:r>
              <a:rPr lang="de-DE" dirty="0" err="1" smtClean="0"/>
              <a:t>cores</a:t>
            </a:r>
            <a:r>
              <a:rPr lang="de-DE" dirty="0" smtClean="0"/>
              <a:t>, 4GB RAM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starting</a:t>
            </a:r>
            <a:r>
              <a:rPr lang="de-DE" dirty="0" smtClean="0"/>
              <a:t> 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(Edge.v1)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33" idx="1"/>
            <a:endCxn id="3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45" name="Rechteck 4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6" name="Gerade Verbindung mit Pfeil 45"/>
          <p:cNvCxnSpPr>
            <a:endCxn id="4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winkelte Verbindung 46"/>
          <p:cNvCxnSpPr>
            <a:stCxn id="48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9" name="Gerade Verbindung mit Pfeil 48"/>
          <p:cNvCxnSpPr>
            <a:stCxn id="45" idx="2"/>
            <a:endCxn id="48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llipse 3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7189" y="30228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9600" y="302288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7189" y="346418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9600" y="346417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Ellipse 36"/>
          <p:cNvSpPr/>
          <p:nvPr/>
        </p:nvSpPr>
        <p:spPr>
          <a:xfrm>
            <a:off x="6074454" y="390547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9600" y="390547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4454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9500" y="315904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9500" y="360033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37" idx="6"/>
            <a:endCxn id="39" idx="2"/>
          </p:cNvCxnSpPr>
          <p:nvPr/>
        </p:nvCxnSpPr>
        <p:spPr>
          <a:xfrm flipV="1">
            <a:off x="6346765" y="4041630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2" idx="6"/>
            <a:endCxn id="44" idx="2"/>
          </p:cNvCxnSpPr>
          <p:nvPr/>
        </p:nvCxnSpPr>
        <p:spPr>
          <a:xfrm>
            <a:off x="6346765" y="4482926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5581656" y="3022884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5581656" y="34641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1" name="Ellipse 50"/>
          <p:cNvSpPr/>
          <p:nvPr/>
        </p:nvSpPr>
        <p:spPr>
          <a:xfrm>
            <a:off x="5581656" y="3900602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Ellipse 51"/>
          <p:cNvSpPr/>
          <p:nvPr/>
        </p:nvSpPr>
        <p:spPr>
          <a:xfrm>
            <a:off x="5581656" y="434677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54" name="Rechteck 53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5" name="Gerade Verbindung mit Pfeil 54"/>
          <p:cNvCxnSpPr>
            <a:endCxn id="54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57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hteck 56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8" name="Gerade Verbindung mit Pfeil 57"/>
          <p:cNvCxnSpPr>
            <a:stCxn id="54" idx="2"/>
            <a:endCxn id="57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1" name="Ellipse 60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2" name="Gerader Verbinder 61"/>
          <p:cNvCxnSpPr>
            <a:stCxn id="61" idx="3"/>
            <a:endCxn id="59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/>
          <p:cNvCxnSpPr>
            <a:stCxn id="59" idx="6"/>
            <a:endCxn id="60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/>
          <p:cNvCxnSpPr>
            <a:stCxn id="61" idx="5"/>
            <a:endCxn id="60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66" idx="1"/>
            <a:endCxn id="59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4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3" name="Gerade Verbindung mit Pfeil 72"/>
          <p:cNvCxnSpPr>
            <a:endCxn id="72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winkelte Verbindung 73"/>
          <p:cNvCxnSpPr>
            <a:stCxn id="7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6" name="Gerade Verbindung mit Pfeil 75"/>
          <p:cNvCxnSpPr>
            <a:stCxn id="72" idx="2"/>
            <a:endCxn id="7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Ellipse 77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Ellipse 80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2" name="Ellipse 81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3" name="Gerader Verbinder 82"/>
          <p:cNvCxnSpPr>
            <a:stCxn id="81" idx="6"/>
            <a:endCxn id="82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Ellipse 9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2" name="Ellipse 9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3" idx="3"/>
            <a:endCxn id="9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1" idx="6"/>
            <a:endCxn id="9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3" idx="5"/>
            <a:endCxn id="9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8" idx="1"/>
            <a:endCxn id="9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0" name="Ellipse 9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1" name="Gerader Verbinder 100"/>
          <p:cNvCxnSpPr>
            <a:stCxn id="99" idx="6"/>
            <a:endCxn id="10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Ellipse 10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4" name="Ellipse 10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5" name="Gerader Verbinder 104"/>
          <p:cNvCxnSpPr>
            <a:stCxn id="103" idx="6"/>
            <a:endCxn id="10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Ellipse 10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Ellipse 10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8" name="Gerader Verbinder 107"/>
          <p:cNvCxnSpPr>
            <a:stCxn id="106" idx="6"/>
            <a:endCxn id="10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lipse 10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0" name="Ellipse 10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2" name="Gerader Verbinder 111"/>
          <p:cNvCxnSpPr>
            <a:stCxn id="110" idx="6"/>
            <a:endCxn id="11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Ellipse 11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5" name="Gerader Verbinder 114"/>
          <p:cNvCxnSpPr>
            <a:stCxn id="113" idx="6"/>
            <a:endCxn id="11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Ellipse 11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7" name="Ellipse 11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9" name="Gerader Verbinder 118"/>
          <p:cNvCxnSpPr>
            <a:stCxn id="117" idx="6"/>
            <a:endCxn id="11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1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4" name="Gewinkelte Verbindung 23"/>
          <p:cNvCxnSpPr>
            <a:stCxn id="71" idx="3"/>
            <a:endCxn id="22" idx="1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hteck 70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1" name="Gerade Verbindung mit Pfeil 10"/>
          <p:cNvCxnSpPr>
            <a:stCxn id="15" idx="2"/>
            <a:endCxn id="71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llipse 85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7" name="Ellipse 86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8" name="Ellipse 87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0" name="Gerader Verbinder 89"/>
          <p:cNvCxnSpPr>
            <a:stCxn id="86" idx="6"/>
            <a:endCxn id="87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Gerader Verbinder 90"/>
          <p:cNvCxnSpPr>
            <a:stCxn id="88" idx="6"/>
            <a:endCxn id="89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Ellipse 91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2" idx="6"/>
            <a:endCxn id="93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Ellipse 94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6" name="Ellipse 95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7" name="Gerader Verbinder 96"/>
          <p:cNvCxnSpPr>
            <a:stCxn id="95" idx="6"/>
            <a:endCxn id="96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0" name="Gerader Verbinder 99"/>
          <p:cNvCxnSpPr>
            <a:stCxn id="98" idx="6"/>
            <a:endCxn id="99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Ellipse 100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101" idx="6"/>
            <a:endCxn id="102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Ellipse 103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5" name="Ellipse 104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6" name="Gerader Verbinder 105"/>
          <p:cNvCxnSpPr>
            <a:stCxn id="104" idx="6"/>
            <a:endCxn id="105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Ellipse 106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8" name="Ellipse 107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9" name="Gerader Verbinder 108"/>
          <p:cNvCxnSpPr>
            <a:stCxn id="107" idx="6"/>
            <a:endCxn id="108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Ellipse 109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2" name="Ellipse 111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3" name="Ellipse 112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5" name="Ellipse 114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6" name="Gerader Verbinder 115"/>
          <p:cNvCxnSpPr>
            <a:stCxn id="114" idx="6"/>
            <a:endCxn id="115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Ellipse 116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9" name="Ellipse 118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0" name="Gerader Verbinder 119"/>
          <p:cNvCxnSpPr>
            <a:stCxn id="118" idx="6"/>
            <a:endCxn id="119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Ellipse 12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2" name="Ellipse 12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3" name="Ellipse 12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4" name="Gerader Verbinder 123"/>
          <p:cNvCxnSpPr>
            <a:stCxn id="123" idx="3"/>
            <a:endCxn id="12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r Verbinder 124"/>
          <p:cNvCxnSpPr>
            <a:stCxn id="121" idx="6"/>
            <a:endCxn id="12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123" idx="5"/>
            <a:endCxn id="12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128" idx="1"/>
            <a:endCxn id="12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Ellipse 12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9" name="Ellipse 12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0" name="Ellipse 12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1" name="Gerader Verbinder 130"/>
          <p:cNvCxnSpPr>
            <a:stCxn id="129" idx="6"/>
            <a:endCxn id="13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Ellipse 13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3" name="Ellipse 13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4" name="Ellipse 13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5" name="Gerader Verbinder 134"/>
          <p:cNvCxnSpPr>
            <a:stCxn id="133" idx="6"/>
            <a:endCxn id="13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Ellipse 13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7" name="Ellipse 13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8" name="Gerader Verbinder 137"/>
          <p:cNvCxnSpPr>
            <a:stCxn id="136" idx="6"/>
            <a:endCxn id="13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Ellipse 13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0" name="Ellipse 13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1" name="Ellipse 14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2" name="Gerader Verbinder 141"/>
          <p:cNvCxnSpPr>
            <a:stCxn id="140" idx="6"/>
            <a:endCxn id="14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Ellipse 14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4" name="Ellipse 14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5" name="Gerader Verbinder 144"/>
          <p:cNvCxnSpPr>
            <a:stCxn id="143" idx="6"/>
            <a:endCxn id="14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Ellipse 14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7" name="Ellipse 14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8" name="Ellipse 14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9" name="Gerader Verbinder 148"/>
          <p:cNvCxnSpPr>
            <a:stCxn id="147" idx="6"/>
            <a:endCxn id="14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>
            <a:off x="5374640" y="3376477"/>
            <a:ext cx="6647642" cy="265024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3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lipse 72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4" name="Ellipse 73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Ellipse 74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6" name="Gerader Verbinder 75"/>
          <p:cNvCxnSpPr>
            <a:stCxn id="75" idx="3"/>
            <a:endCxn id="73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75" idx="5"/>
            <a:endCxn id="74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103" name="Rechteck 10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4" name="Gerade Verbindung mit Pfeil 103"/>
          <p:cNvCxnSpPr>
            <a:endCxn id="103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winkelte Verbindung 104"/>
          <p:cNvCxnSpPr>
            <a:stCxn id="106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hteck 105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7" name="Gerade Verbindung mit Pfeil 106"/>
          <p:cNvCxnSpPr>
            <a:stCxn id="103" idx="2"/>
            <a:endCxn id="106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79" idx="6"/>
            <a:endCxn id="80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lipse 45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9" name="Gerader Verbinder 48"/>
          <p:cNvCxnSpPr>
            <a:stCxn id="48" idx="3"/>
            <a:endCxn id="46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stCxn id="46" idx="6"/>
            <a:endCxn id="47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48" idx="5"/>
            <a:endCxn id="47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/>
          <p:cNvCxnSpPr>
            <a:stCxn id="53" idx="1"/>
            <a:endCxn id="46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4" name="Ellipse 53"/>
          <p:cNvSpPr/>
          <p:nvPr/>
        </p:nvSpPr>
        <p:spPr>
          <a:xfrm>
            <a:off x="1007977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5" name="Ellipse 54"/>
          <p:cNvSpPr/>
          <p:nvPr/>
        </p:nvSpPr>
        <p:spPr>
          <a:xfrm>
            <a:off x="1096218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10520979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6" idx="3"/>
            <a:endCxn id="54" idx="7"/>
          </p:cNvCxnSpPr>
          <p:nvPr/>
        </p:nvCxnSpPr>
        <p:spPr>
          <a:xfrm flipH="1">
            <a:off x="10312206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/>
          <p:cNvCxnSpPr>
            <a:stCxn id="56" idx="5"/>
            <a:endCxn id="55" idx="1"/>
          </p:cNvCxnSpPr>
          <p:nvPr/>
        </p:nvCxnSpPr>
        <p:spPr>
          <a:xfrm>
            <a:off x="10753411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884939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973180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1" name="Gerader Verbinder 60"/>
          <p:cNvCxnSpPr>
            <a:stCxn id="59" idx="6"/>
            <a:endCxn id="60" idx="2"/>
          </p:cNvCxnSpPr>
          <p:nvPr/>
        </p:nvCxnSpPr>
        <p:spPr>
          <a:xfrm>
            <a:off x="9121708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14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Ellipse 56"/>
          <p:cNvSpPr/>
          <p:nvPr/>
        </p:nvSpPr>
        <p:spPr>
          <a:xfrm>
            <a:off x="684279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Ellipse 57"/>
          <p:cNvSpPr/>
          <p:nvPr/>
        </p:nvSpPr>
        <p:spPr>
          <a:xfrm>
            <a:off x="772520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9" name="Gerader Verbinder 58"/>
          <p:cNvCxnSpPr>
            <a:stCxn id="57" idx="6"/>
            <a:endCxn id="58" idx="2"/>
          </p:cNvCxnSpPr>
          <p:nvPr/>
        </p:nvCxnSpPr>
        <p:spPr>
          <a:xfrm>
            <a:off x="7115101" y="4309141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hteck 6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Gewinkelte Verbindung 63"/>
          <p:cNvCxnSpPr>
            <a:stCxn id="6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hteck 6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6" name="Gerade Verbindung mit Pfeil 65"/>
          <p:cNvCxnSpPr>
            <a:stCxn id="63" idx="2"/>
            <a:endCxn id="6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1" name="Gerader Verbinder 70"/>
          <p:cNvCxnSpPr>
            <a:stCxn id="70" idx="3"/>
            <a:endCxn id="68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70" idx="5"/>
            <a:endCxn id="69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77" idx="6"/>
            <a:endCxn id="102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5" name="Ellipse 44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6" name="Gerader Verbinder 45"/>
          <p:cNvCxnSpPr>
            <a:stCxn id="45" idx="3"/>
            <a:endCxn id="42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2" idx="6"/>
            <a:endCxn id="44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5" idx="5"/>
            <a:endCxn id="44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50" idx="1"/>
            <a:endCxn id="42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Ellipse 49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66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Map(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llipse 55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3" name="Ellipse 62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4" name="Ellipse 63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5" name="Gerader Verbinder 64"/>
          <p:cNvCxnSpPr>
            <a:stCxn id="64" idx="3"/>
            <a:endCxn id="56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/>
          <p:cNvCxnSpPr>
            <a:stCxn id="64" idx="5"/>
            <a:endCxn id="63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>
            <a:stCxn id="56" idx="6"/>
            <a:endCxn id="63" idx="2"/>
          </p:cNvCxnSpPr>
          <p:nvPr/>
        </p:nvCxnSpPr>
        <p:spPr>
          <a:xfrm>
            <a:off x="7115101" y="3945684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llipse 36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4" name="Gerader Verbinder 43"/>
          <p:cNvCxnSpPr>
            <a:stCxn id="42" idx="3"/>
            <a:endCxn id="37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/>
          <p:cNvCxnSpPr>
            <a:stCxn id="37" idx="6"/>
            <a:endCxn id="39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42" idx="5"/>
            <a:endCxn id="39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8" idx="1"/>
            <a:endCxn id="37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Ellipse 4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11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727295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27295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27295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SelfJoin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535503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535503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25328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343712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535503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25328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133537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25327" y="3784953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133536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727295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343712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727295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535503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6644866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644866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2" name="Rechteck 41"/>
          <p:cNvSpPr/>
          <p:nvPr/>
        </p:nvSpPr>
        <p:spPr>
          <a:xfrm>
            <a:off x="6644866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>
            <a:stCxn id="39" idx="4"/>
            <a:endCxn id="37" idx="0"/>
          </p:cNvCxnSpPr>
          <p:nvPr/>
        </p:nvCxnSpPr>
        <p:spPr>
          <a:xfrm>
            <a:off x="7453074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7" idx="2"/>
            <a:endCxn id="42" idx="0"/>
          </p:cNvCxnSpPr>
          <p:nvPr/>
        </p:nvCxnSpPr>
        <p:spPr>
          <a:xfrm>
            <a:off x="7453074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9242899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7" name="Gerade Verbindung mit Pfeil 46"/>
          <p:cNvCxnSpPr>
            <a:stCxn id="39" idx="6"/>
            <a:endCxn id="46" idx="1"/>
          </p:cNvCxnSpPr>
          <p:nvPr/>
        </p:nvCxnSpPr>
        <p:spPr>
          <a:xfrm>
            <a:off x="8261283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>
            <a:stCxn id="42" idx="2"/>
          </p:cNvCxnSpPr>
          <p:nvPr/>
        </p:nvCxnSpPr>
        <p:spPr>
          <a:xfrm>
            <a:off x="7453074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9242899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Union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0" name="Gerade Verbindung mit Pfeil 49"/>
          <p:cNvCxnSpPr>
            <a:stCxn id="46" idx="2"/>
            <a:endCxn id="49" idx="0"/>
          </p:cNvCxnSpPr>
          <p:nvPr/>
        </p:nvCxnSpPr>
        <p:spPr>
          <a:xfrm>
            <a:off x="10051108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eck 50"/>
          <p:cNvSpPr/>
          <p:nvPr/>
        </p:nvSpPr>
        <p:spPr>
          <a:xfrm>
            <a:off x="9242898" y="3784953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49" idx="2"/>
            <a:endCxn id="51" idx="0"/>
          </p:cNvCxnSpPr>
          <p:nvPr/>
        </p:nvCxnSpPr>
        <p:spPr>
          <a:xfrm flipH="1">
            <a:off x="10051107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hteck 57"/>
          <p:cNvSpPr/>
          <p:nvPr/>
        </p:nvSpPr>
        <p:spPr>
          <a:xfrm>
            <a:off x="6644866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9" name="Gewinkelte Verbindung 58"/>
          <p:cNvCxnSpPr>
            <a:stCxn id="60" idx="3"/>
          </p:cNvCxnSpPr>
          <p:nvPr/>
        </p:nvCxnSpPr>
        <p:spPr>
          <a:xfrm flipV="1">
            <a:off x="8261283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hteck 59"/>
          <p:cNvSpPr/>
          <p:nvPr/>
        </p:nvSpPr>
        <p:spPr>
          <a:xfrm>
            <a:off x="6644866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mit Pfeil 60"/>
          <p:cNvCxnSpPr>
            <a:stCxn id="58" idx="2"/>
            <a:endCxn id="60" idx="0"/>
          </p:cNvCxnSpPr>
          <p:nvPr/>
        </p:nvCxnSpPr>
        <p:spPr>
          <a:xfrm>
            <a:off x="7453074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hteck 61"/>
          <p:cNvSpPr/>
          <p:nvPr/>
        </p:nvSpPr>
        <p:spPr>
          <a:xfrm>
            <a:off x="9242898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51" idx="2"/>
            <a:endCxn id="62" idx="0"/>
          </p:cNvCxnSpPr>
          <p:nvPr/>
        </p:nvCxnSpPr>
        <p:spPr>
          <a:xfrm>
            <a:off x="10051107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5313680" cy="467087"/>
          </a:xfrm>
        </p:spPr>
        <p:txBody>
          <a:bodyPr/>
          <a:lstStyle/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NoSpark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23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600" b="1" dirty="0" err="1" smtClean="0"/>
              <a:t>By</a:t>
            </a:r>
            <a:r>
              <a:rPr lang="de-DE" sz="2600" b="1" dirty="0" smtClean="0"/>
              <a:t> </a:t>
            </a:r>
            <a:r>
              <a:rPr lang="de-DE" sz="2600" b="1" dirty="0" err="1"/>
              <a:t>n</a:t>
            </a:r>
            <a:r>
              <a:rPr lang="de-DE" sz="2600" b="1" dirty="0" err="1" smtClean="0"/>
              <a:t>umber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of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cores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used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5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14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12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6.8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5.7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2 </a:t>
            </a:r>
            <a:r>
              <a:rPr lang="de-DE" dirty="0" err="1" smtClean="0"/>
              <a:t>cores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6.5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4.1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marL="0" indent="-13017">
              <a:buNone/>
            </a:pPr>
            <a:endParaRPr lang="de-DE" dirty="0"/>
          </a:p>
          <a:p>
            <a:pPr marL="0" indent="-13017">
              <a:buNone/>
            </a:pPr>
            <a:r>
              <a:rPr lang="de-DE" dirty="0" smtClean="0"/>
              <a:t>										</a:t>
            </a:r>
            <a:r>
              <a:rPr lang="de-DE" dirty="0" err="1" smtClean="0"/>
              <a:t>using</a:t>
            </a:r>
            <a:r>
              <a:rPr lang="de-DE" dirty="0" smtClean="0"/>
              <a:t> 4GB RAM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</a:t>
            </a:r>
            <a:r>
              <a:rPr lang="de-DE" dirty="0" smtClean="0"/>
              <a:t>Generation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15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Finding </a:t>
                </a:r>
                <a:r>
                  <a:rPr lang="de-DE" sz="2600" b="1" dirty="0" err="1" smtClean="0"/>
                  <a:t>highly</a:t>
                </a:r>
                <a:r>
                  <a:rPr lang="de-DE" sz="2600" b="1" dirty="0" smtClean="0"/>
                  <a:t> </a:t>
                </a:r>
                <a:r>
                  <a:rPr lang="de-DE" sz="2600" b="1" dirty="0" err="1" smtClean="0"/>
                  <a:t>connected</a:t>
                </a:r>
                <a:r>
                  <a:rPr lang="de-DE" sz="2600" b="1" dirty="0" smtClean="0"/>
                  <a:t> sub-graphs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important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Social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media</a:t>
                </a:r>
                <a:r>
                  <a:rPr lang="de-DE" dirty="0" smtClean="0"/>
                  <a:t> </a:t>
                </a:r>
                <a:r>
                  <a:rPr lang="de-DE" dirty="0" err="1"/>
                  <a:t>graphs</a:t>
                </a:r>
                <a:r>
                  <a:rPr lang="de-DE" dirty="0"/>
                  <a:t>: </a:t>
                </a:r>
                <a:r>
                  <a:rPr lang="de-DE" dirty="0" err="1"/>
                  <a:t>groups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 smtClean="0"/>
                  <a:t>friends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family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co-workers</a:t>
                </a:r>
                <a:endParaRPr lang="en-US" dirty="0"/>
              </a:p>
              <a:p>
                <a:pPr lvl="1"/>
                <a:r>
                  <a:rPr lang="en-US" dirty="0" smtClean="0"/>
                  <a:t>Website </a:t>
                </a:r>
                <a:r>
                  <a:rPr lang="en-US" dirty="0" err="1" smtClean="0"/>
                  <a:t>interliking</a:t>
                </a:r>
                <a:endParaRPr lang="en-US" dirty="0" smtClean="0"/>
              </a:p>
              <a:p>
                <a:pPr marL="201168" lvl="1" indent="0">
                  <a:buNone/>
                </a:pPr>
                <a:endParaRPr lang="en-US" sz="2000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difficult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Possible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solution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size</a:t>
                </a:r>
                <a:r>
                  <a:rPr lang="de-DE" dirty="0" smtClean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sup>
                    </m:sSup>
                  </m:oMath>
                </a14:m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</a:t>
                </a:r>
                <a:r>
                  <a:rPr lang="de-DE" dirty="0" smtClean="0">
                    <a:sym typeface="Wingdings" panose="05000000000000000000" pitchFamily="2" charset="2"/>
                  </a:rPr>
                  <a:t> time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for</a:t>
                </a:r>
                <a:r>
                  <a:rPr lang="de-DE" dirty="0" smtClean="0">
                    <a:sym typeface="Wingdings" panose="05000000000000000000" pitchFamily="2" charset="2"/>
                  </a:rPr>
                  <a:t> naive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approach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Often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millions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vertices</a:t>
                </a:r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</a:t>
                </a:r>
                <a:endParaRPr lang="de-DE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4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Distributed </a:t>
            </a:r>
            <a:r>
              <a:rPr lang="de-DE" sz="2600" b="1" dirty="0" err="1" smtClean="0"/>
              <a:t>Calculation</a:t>
            </a:r>
            <a:endParaRPr lang="de-DE" sz="2600" b="1" dirty="0" smtClean="0"/>
          </a:p>
          <a:p>
            <a:pPr lvl="1"/>
            <a:r>
              <a:rPr lang="de-DE" sz="2000" dirty="0" smtClean="0"/>
              <a:t>Great </a:t>
            </a:r>
            <a:r>
              <a:rPr lang="de-DE" sz="2000" dirty="0" err="1" smtClean="0"/>
              <a:t>scaling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distribution</a:t>
            </a:r>
            <a:r>
              <a:rPr lang="de-DE" sz="2000" dirty="0" smtClean="0"/>
              <a:t> </a:t>
            </a:r>
            <a:r>
              <a:rPr lang="de-DE" sz="2000" dirty="0" err="1" smtClean="0"/>
              <a:t>over</a:t>
            </a:r>
            <a:r>
              <a:rPr lang="de-DE" sz="2000" dirty="0" smtClean="0"/>
              <a:t> multiple </a:t>
            </a:r>
            <a:r>
              <a:rPr lang="de-DE" sz="2000" dirty="0" err="1" smtClean="0"/>
              <a:t>machines</a:t>
            </a:r>
            <a:r>
              <a:rPr lang="de-DE" sz="2000" dirty="0" smtClean="0"/>
              <a:t> </a:t>
            </a:r>
          </a:p>
          <a:p>
            <a:pPr lvl="1"/>
            <a:r>
              <a:rPr lang="de-DE" sz="2000" dirty="0" err="1" smtClean="0"/>
              <a:t>Current</a:t>
            </a:r>
            <a:r>
              <a:rPr lang="de-DE" sz="2000" dirty="0" smtClean="0"/>
              <a:t> Spark-</a:t>
            </a:r>
            <a:r>
              <a:rPr lang="de-DE" sz="2000" dirty="0" err="1" smtClean="0"/>
              <a:t>specific</a:t>
            </a:r>
            <a:r>
              <a:rPr lang="de-DE" sz="2000" dirty="0" smtClean="0"/>
              <a:t> </a:t>
            </a:r>
            <a:r>
              <a:rPr lang="de-DE" sz="2000" dirty="0" err="1" smtClean="0"/>
              <a:t>implementation</a:t>
            </a:r>
            <a:r>
              <a:rPr lang="de-DE" sz="2000" dirty="0" smtClean="0"/>
              <a:t> </a:t>
            </a:r>
            <a:r>
              <a:rPr lang="de-DE" sz="2000" dirty="0" err="1" smtClean="0"/>
              <a:t>seems</a:t>
            </a:r>
            <a:r>
              <a:rPr lang="de-DE" sz="2000" dirty="0" smtClean="0"/>
              <a:t> limited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reshuffling</a:t>
            </a:r>
            <a:endParaRPr lang="de-DE" sz="2000" dirty="0" smtClean="0"/>
          </a:p>
          <a:p>
            <a:pPr lvl="1"/>
            <a:r>
              <a:rPr lang="de-DE" sz="2000" dirty="0" smtClean="0"/>
              <a:t>Choice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starting</a:t>
            </a:r>
            <a:r>
              <a:rPr lang="de-DE" sz="2000" dirty="0"/>
              <a:t> k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very</a:t>
            </a:r>
            <a:r>
              <a:rPr lang="de-DE" sz="2000" dirty="0"/>
              <a:t> </a:t>
            </a:r>
            <a:r>
              <a:rPr lang="de-DE" sz="2000" dirty="0" err="1"/>
              <a:t>influencial</a:t>
            </a:r>
            <a:r>
              <a:rPr lang="de-DE" sz="2000" dirty="0"/>
              <a:t> on </a:t>
            </a:r>
            <a:r>
              <a:rPr lang="de-DE" sz="2000" dirty="0" err="1"/>
              <a:t>run</a:t>
            </a:r>
            <a:r>
              <a:rPr lang="de-DE" sz="2000" dirty="0"/>
              <a:t> time</a:t>
            </a:r>
          </a:p>
          <a:p>
            <a:pPr lvl="1"/>
            <a:endParaRPr lang="en-US" sz="2000" dirty="0" smtClean="0"/>
          </a:p>
          <a:p>
            <a:pPr marL="201168" lvl="1" indent="0">
              <a:buNone/>
            </a:pPr>
            <a:endParaRPr lang="en-US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Future Work</a:t>
            </a:r>
          </a:p>
          <a:p>
            <a:pPr lvl="1"/>
            <a:r>
              <a:rPr lang="de-DE" sz="2000" dirty="0" smtClean="0"/>
              <a:t>Try larger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sets</a:t>
            </a:r>
            <a:endParaRPr lang="de-DE" sz="2000" dirty="0" smtClean="0"/>
          </a:p>
          <a:p>
            <a:pPr lvl="1"/>
            <a:r>
              <a:rPr lang="de-DE" sz="2000" dirty="0" smtClean="0"/>
              <a:t>Distributed </a:t>
            </a:r>
            <a:r>
              <a:rPr lang="de-DE" sz="2000" dirty="0" err="1" smtClean="0"/>
              <a:t>clique</a:t>
            </a:r>
            <a:r>
              <a:rPr lang="de-DE" sz="2000" dirty="0" smtClean="0"/>
              <a:t> </a:t>
            </a:r>
            <a:r>
              <a:rPr lang="de-DE" sz="2000" dirty="0" err="1" smtClean="0"/>
              <a:t>calculation</a:t>
            </a:r>
            <a:endParaRPr lang="de-DE" sz="2000" dirty="0" smtClean="0"/>
          </a:p>
          <a:p>
            <a:pPr lvl="1"/>
            <a:r>
              <a:rPr lang="de-DE" sz="2000" dirty="0" err="1" smtClean="0"/>
              <a:t>Usage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directed</a:t>
            </a:r>
            <a:r>
              <a:rPr lang="de-DE" sz="2000" dirty="0" smtClean="0"/>
              <a:t> </a:t>
            </a:r>
            <a:r>
              <a:rPr lang="de-DE" sz="2000" dirty="0" err="1" smtClean="0"/>
              <a:t>graphs</a:t>
            </a:r>
            <a:r>
              <a:rPr lang="de-DE" sz="2000" dirty="0" smtClean="0"/>
              <a:t> </a:t>
            </a:r>
            <a:r>
              <a:rPr lang="de-DE" sz="2000" dirty="0" err="1" smtClean="0"/>
              <a:t>instead</a:t>
            </a:r>
            <a:endParaRPr lang="de-DE" sz="2000" dirty="0" smtClean="0"/>
          </a:p>
          <a:p>
            <a:pPr lvl="1"/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32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8C95-CA3F-4FD2-B0A0-96F13C722451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  <p:grpSp>
        <p:nvGrpSpPr>
          <p:cNvPr id="11" name="Gruppieren 10"/>
          <p:cNvGrpSpPr/>
          <p:nvPr/>
        </p:nvGrpSpPr>
        <p:grpSpPr>
          <a:xfrm>
            <a:off x="727295" y="1629731"/>
            <a:ext cx="4214450" cy="4821379"/>
            <a:chOff x="457200" y="1205345"/>
            <a:chExt cx="4714008" cy="5392879"/>
          </a:xfrm>
        </p:grpSpPr>
        <p:sp>
          <p:nvSpPr>
            <p:cNvPr id="8" name="Rechteck 7"/>
            <p:cNvSpPr/>
            <p:nvPr/>
          </p:nvSpPr>
          <p:spPr>
            <a:xfrm>
              <a:off x="457200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9" name="Ellipse 8"/>
            <p:cNvSpPr/>
            <p:nvPr/>
          </p:nvSpPr>
          <p:spPr>
            <a:xfrm>
              <a:off x="457200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457200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SelfJoin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Gerade Verbindung mit Pfeil 11"/>
            <p:cNvCxnSpPr>
              <a:stCxn id="9" idx="4"/>
              <a:endCxn id="8" idx="0"/>
            </p:cNvCxnSpPr>
            <p:nvPr/>
          </p:nvCxnSpPr>
          <p:spPr>
            <a:xfrm>
              <a:off x="136120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/>
            <p:cNvCxnSpPr>
              <a:stCxn id="8" idx="2"/>
              <a:endCxn id="10" idx="0"/>
            </p:cNvCxnSpPr>
            <p:nvPr/>
          </p:nvCxnSpPr>
          <p:spPr>
            <a:xfrm>
              <a:off x="1361209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hteck 15"/>
            <p:cNvSpPr/>
            <p:nvPr/>
          </p:nvSpPr>
          <p:spPr>
            <a:xfrm>
              <a:off x="3363190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Gerade Verbindung mit Pfeil 18"/>
            <p:cNvCxnSpPr>
              <a:stCxn id="9" idx="6"/>
              <a:endCxn id="16" idx="1"/>
            </p:cNvCxnSpPr>
            <p:nvPr/>
          </p:nvCxnSpPr>
          <p:spPr>
            <a:xfrm>
              <a:off x="2265218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/>
            <p:cNvCxnSpPr>
              <a:stCxn id="10" idx="2"/>
            </p:cNvCxnSpPr>
            <p:nvPr/>
          </p:nvCxnSpPr>
          <p:spPr>
            <a:xfrm>
              <a:off x="1361209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hteck 21"/>
            <p:cNvSpPr/>
            <p:nvPr/>
          </p:nvSpPr>
          <p:spPr>
            <a:xfrm>
              <a:off x="3363190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Gerade Verbindung mit Pfeil 25"/>
            <p:cNvCxnSpPr>
              <a:stCxn id="16" idx="2"/>
              <a:endCxn id="22" idx="0"/>
            </p:cNvCxnSpPr>
            <p:nvPr/>
          </p:nvCxnSpPr>
          <p:spPr>
            <a:xfrm>
              <a:off x="426719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hteck 26"/>
            <p:cNvSpPr/>
            <p:nvPr/>
          </p:nvSpPr>
          <p:spPr>
            <a:xfrm>
              <a:off x="3363189" y="361603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 Verbindung mit Pfeil 28"/>
            <p:cNvCxnSpPr>
              <a:stCxn id="22" idx="2"/>
              <a:endCxn id="27" idx="0"/>
            </p:cNvCxnSpPr>
            <p:nvPr/>
          </p:nvCxnSpPr>
          <p:spPr>
            <a:xfrm flipH="1">
              <a:off x="4267198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hteck 51"/>
            <p:cNvSpPr/>
            <p:nvPr/>
          </p:nvSpPr>
          <p:spPr>
            <a:xfrm>
              <a:off x="457200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Gewinkelte Verbindung 52"/>
            <p:cNvCxnSpPr>
              <a:stCxn id="54" idx="3"/>
            </p:cNvCxnSpPr>
            <p:nvPr/>
          </p:nvCxnSpPr>
          <p:spPr>
            <a:xfrm flipV="1">
              <a:off x="2265218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hteck 53"/>
            <p:cNvSpPr/>
            <p:nvPr/>
          </p:nvSpPr>
          <p:spPr>
            <a:xfrm>
              <a:off x="457200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Gerade Verbindung mit Pfeil 54"/>
            <p:cNvCxnSpPr>
              <a:stCxn id="52" idx="2"/>
              <a:endCxn id="54" idx="0"/>
            </p:cNvCxnSpPr>
            <p:nvPr/>
          </p:nvCxnSpPr>
          <p:spPr>
            <a:xfrm>
              <a:off x="1361209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ieren 12"/>
          <p:cNvGrpSpPr/>
          <p:nvPr/>
        </p:nvGrpSpPr>
        <p:grpSpPr>
          <a:xfrm>
            <a:off x="6644866" y="1629731"/>
            <a:ext cx="4214450" cy="4821379"/>
            <a:chOff x="6299426" y="1205345"/>
            <a:chExt cx="4714008" cy="5392879"/>
          </a:xfrm>
        </p:grpSpPr>
        <p:sp>
          <p:nvSpPr>
            <p:cNvPr id="37" name="Rechteck 36"/>
            <p:cNvSpPr/>
            <p:nvPr/>
          </p:nvSpPr>
          <p:spPr>
            <a:xfrm>
              <a:off x="6299426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9" name="Ellipse 38"/>
            <p:cNvSpPr/>
            <p:nvPr/>
          </p:nvSpPr>
          <p:spPr>
            <a:xfrm>
              <a:off x="6299426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299426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Gerade Verbindung mit Pfeil 43"/>
            <p:cNvCxnSpPr>
              <a:stCxn id="39" idx="4"/>
              <a:endCxn id="37" idx="0"/>
            </p:cNvCxnSpPr>
            <p:nvPr/>
          </p:nvCxnSpPr>
          <p:spPr>
            <a:xfrm>
              <a:off x="720343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/>
            <p:cNvCxnSpPr>
              <a:stCxn id="37" idx="2"/>
              <a:endCxn id="42" idx="0"/>
            </p:cNvCxnSpPr>
            <p:nvPr/>
          </p:nvCxnSpPr>
          <p:spPr>
            <a:xfrm>
              <a:off x="7203435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hteck 45"/>
            <p:cNvSpPr/>
            <p:nvPr/>
          </p:nvSpPr>
          <p:spPr>
            <a:xfrm>
              <a:off x="9205416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Gerade Verbindung mit Pfeil 46"/>
            <p:cNvCxnSpPr>
              <a:stCxn id="39" idx="6"/>
              <a:endCxn id="46" idx="1"/>
            </p:cNvCxnSpPr>
            <p:nvPr/>
          </p:nvCxnSpPr>
          <p:spPr>
            <a:xfrm>
              <a:off x="8107444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/>
            <p:cNvCxnSpPr>
              <a:stCxn id="42" idx="2"/>
            </p:cNvCxnSpPr>
            <p:nvPr/>
          </p:nvCxnSpPr>
          <p:spPr>
            <a:xfrm>
              <a:off x="7203435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hteck 48"/>
            <p:cNvSpPr/>
            <p:nvPr/>
          </p:nvSpPr>
          <p:spPr>
            <a:xfrm>
              <a:off x="9205416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Union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Gerade Verbindung mit Pfeil 49"/>
            <p:cNvCxnSpPr>
              <a:stCxn id="46" idx="2"/>
              <a:endCxn id="49" idx="0"/>
            </p:cNvCxnSpPr>
            <p:nvPr/>
          </p:nvCxnSpPr>
          <p:spPr>
            <a:xfrm>
              <a:off x="1010942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hteck 50"/>
            <p:cNvSpPr/>
            <p:nvPr/>
          </p:nvSpPr>
          <p:spPr>
            <a:xfrm>
              <a:off x="9205415" y="3616035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Gerade Verbindung mit Pfeil 56"/>
            <p:cNvCxnSpPr>
              <a:stCxn id="49" idx="2"/>
              <a:endCxn id="51" idx="0"/>
            </p:cNvCxnSpPr>
            <p:nvPr/>
          </p:nvCxnSpPr>
          <p:spPr>
            <a:xfrm flipH="1">
              <a:off x="10109424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hteck 57"/>
            <p:cNvSpPr/>
            <p:nvPr/>
          </p:nvSpPr>
          <p:spPr>
            <a:xfrm>
              <a:off x="6299426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Gewinkelte Verbindung 58"/>
            <p:cNvCxnSpPr>
              <a:stCxn id="60" idx="3"/>
            </p:cNvCxnSpPr>
            <p:nvPr/>
          </p:nvCxnSpPr>
          <p:spPr>
            <a:xfrm flipV="1">
              <a:off x="8107444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hteck 59"/>
            <p:cNvSpPr/>
            <p:nvPr/>
          </p:nvSpPr>
          <p:spPr>
            <a:xfrm>
              <a:off x="6299426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61" name="Gerade Verbindung mit Pfeil 60"/>
            <p:cNvCxnSpPr>
              <a:stCxn id="58" idx="2"/>
              <a:endCxn id="60" idx="0"/>
            </p:cNvCxnSpPr>
            <p:nvPr/>
          </p:nvCxnSpPr>
          <p:spPr>
            <a:xfrm>
              <a:off x="7203435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hteck 61"/>
            <p:cNvSpPr/>
            <p:nvPr/>
          </p:nvSpPr>
          <p:spPr>
            <a:xfrm>
              <a:off x="9205415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Gerade Verbindung mit Pfeil 6"/>
            <p:cNvCxnSpPr>
              <a:stCxn id="51" idx="2"/>
              <a:endCxn id="62" idx="0"/>
            </p:cNvCxnSpPr>
            <p:nvPr/>
          </p:nvCxnSpPr>
          <p:spPr>
            <a:xfrm>
              <a:off x="10109424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3263823" y="5730495"/>
            <a:ext cx="1826133" cy="876217"/>
          </a:xfrm>
        </p:spPr>
        <p:txBody>
          <a:bodyPr/>
          <a:lstStyle/>
          <a:p>
            <a:pPr algn="ctr"/>
            <a:r>
              <a:rPr lang="de-DE" dirty="0" smtClean="0"/>
              <a:t>9.1 </a:t>
            </a:r>
            <a:r>
              <a:rPr lang="de-DE" dirty="0" err="1" smtClean="0"/>
              <a:t>minutes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</a:t>
            </a:r>
            <a:r>
              <a:rPr lang="de-DE" dirty="0" smtClean="0"/>
              <a:t> Spark</a:t>
            </a:r>
            <a:endParaRPr lang="en-US" dirty="0"/>
          </a:p>
        </p:txBody>
      </p:sp>
      <p:sp>
        <p:nvSpPr>
          <p:cNvPr id="56" name="Inhaltsplatzhalter 2"/>
          <p:cNvSpPr txBox="1">
            <a:spLocks/>
          </p:cNvSpPr>
          <p:nvPr/>
        </p:nvSpPr>
        <p:spPr>
          <a:xfrm>
            <a:off x="457200" y="1106416"/>
            <a:ext cx="531368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3" name="Inhaltsplatzhalter 2"/>
          <p:cNvSpPr txBox="1">
            <a:spLocks/>
          </p:cNvSpPr>
          <p:nvPr/>
        </p:nvSpPr>
        <p:spPr>
          <a:xfrm>
            <a:off x="9033182" y="5730496"/>
            <a:ext cx="1826133" cy="876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6.3 </a:t>
            </a:r>
            <a:r>
              <a:rPr lang="de-DE" dirty="0" err="1" smtClean="0"/>
              <a:t>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56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Definition: Subset of a graph's vertices, </a:t>
            </a:r>
            <a:r>
              <a:rPr lang="en-US" dirty="0" smtClean="0"/>
              <a:t>in which </a:t>
            </a:r>
            <a:r>
              <a:rPr lang="en-US" dirty="0"/>
              <a:t>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Maximum Clique: the graph's clique with the most </a:t>
            </a:r>
            <a:r>
              <a:rPr lang="en-US" dirty="0" smtClean="0"/>
              <a:t>vertices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FC1B-55F6-40D5-B629-C91F7472D887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8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0DF1C-C1F4-488E-BA85-615DF960ABC1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6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Use cases: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Media </a:t>
            </a:r>
            <a:r>
              <a:rPr lang="de-DE" dirty="0" err="1" smtClean="0"/>
              <a:t>graphs</a:t>
            </a:r>
            <a:r>
              <a:rPr lang="de-DE" dirty="0" smtClean="0"/>
              <a:t>: </a:t>
            </a:r>
            <a:r>
              <a:rPr lang="de-DE" dirty="0" err="1" smtClean="0"/>
              <a:t>groups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friends</a:t>
            </a:r>
            <a:r>
              <a:rPr lang="de-DE" dirty="0" smtClean="0"/>
              <a:t>/</a:t>
            </a:r>
            <a:r>
              <a:rPr lang="de-DE" dirty="0" err="1" smtClean="0"/>
              <a:t>family</a:t>
            </a:r>
            <a:r>
              <a:rPr lang="de-DE" dirty="0" smtClean="0"/>
              <a:t>/</a:t>
            </a:r>
            <a:r>
              <a:rPr lang="de-DE" dirty="0" err="1" smtClean="0"/>
              <a:t>co-workers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Website </a:t>
            </a:r>
            <a:r>
              <a:rPr lang="en-US" dirty="0" err="1" smtClean="0"/>
              <a:t>interliking</a:t>
            </a:r>
            <a:r>
              <a:rPr lang="en-US" dirty="0" smtClean="0"/>
              <a:t>, coding theory, matching biochemical molecules</a:t>
            </a:r>
            <a:br>
              <a:rPr lang="en-US" dirty="0" smtClean="0"/>
            </a:br>
            <a:r>
              <a:rPr lang="en-US" dirty="0" smtClean="0"/>
              <a:t>[Xiang et al]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F60-64F0-496A-8AB4-9EFA614CDDBD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56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Distributed </a:t>
            </a:r>
            <a:r>
              <a:rPr lang="de-DE" dirty="0" err="1" smtClean="0"/>
              <a:t>calculation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Brute Force </a:t>
                </a:r>
                <a:r>
                  <a:rPr lang="de-DE" sz="2600" b="1" dirty="0" err="1" smtClean="0"/>
                  <a:t>approach</a:t>
                </a:r>
                <a:r>
                  <a:rPr lang="de-DE" sz="2600" b="1" dirty="0" smtClean="0"/>
                  <a:t>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err="1" smtClean="0"/>
                  <a:t>For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each</a:t>
                </a:r>
                <a:r>
                  <a:rPr lang="de-DE" dirty="0" smtClean="0"/>
                  <a:t> potential </a:t>
                </a:r>
                <a:r>
                  <a:rPr lang="de-DE" dirty="0" err="1" smtClean="0"/>
                  <a:t>vertex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</a:t>
                </a:r>
                <a:r>
                  <a:rPr lang="de-DE" dirty="0" smtClean="0"/>
                  <a:t>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𝑣𝑒𝑟𝑡𝑖𝑐𝑒𝑠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r>
                  <a:rPr lang="en-US" dirty="0" smtClean="0"/>
                  <a:t>), check if all required edges exist</a:t>
                </a:r>
              </a:p>
              <a:p>
                <a:pPr>
                  <a:buFont typeface="Wingdings" panose="05000000000000000000" pitchFamily="2" charset="2"/>
                  <a:buChar char="à"/>
                </a:pP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runtime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with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millions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of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vertices</a:t>
                </a:r>
                <a:r>
                  <a:rPr lang="de-DE" dirty="0" smtClean="0">
                    <a:sym typeface="Wingdings" panose="05000000000000000000" pitchFamily="2" charset="2"/>
                  </a:rPr>
                  <a:t>  </a:t>
                </a:r>
              </a:p>
              <a:p>
                <a:pPr marL="0" indent="0">
                  <a:buNone/>
                </a:pPr>
                <a:endParaRPr lang="de-DE" dirty="0" smtClean="0"/>
              </a:p>
              <a:p>
                <a:pPr marL="0" indent="0">
                  <a:buNone/>
                </a:pPr>
                <a:r>
                  <a:rPr lang="de-DE" sz="2600" b="1" dirty="0" smtClean="0"/>
                  <a:t>Distributed </a:t>
                </a:r>
                <a:r>
                  <a:rPr lang="de-DE" sz="2600" b="1" dirty="0" err="1" smtClean="0"/>
                  <a:t>approach</a:t>
                </a:r>
                <a:endParaRPr lang="de-DE" sz="2600" b="1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A </a:t>
                </a:r>
                <a:r>
                  <a:rPr lang="de-DE" dirty="0" err="1" smtClean="0"/>
                  <a:t>distributed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calculation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makes</a:t>
                </a:r>
                <a:r>
                  <a:rPr lang="de-DE" dirty="0" smtClean="0"/>
                  <a:t> sense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split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graph</a:t>
                </a:r>
                <a:r>
                  <a:rPr lang="de-DE" dirty="0" smtClean="0"/>
                  <a:t> w/o </a:t>
                </a:r>
                <a:r>
                  <a:rPr lang="de-DE" dirty="0" err="1" smtClean="0"/>
                  <a:t>breaking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cliques</a:t>
                </a:r>
                <a:r>
                  <a:rPr lang="de-DE" dirty="0" smtClean="0"/>
                  <a:t> apart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96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 </a:t>
            </a:r>
            <a:r>
              <a:rPr lang="de-DE" dirty="0" err="1" smtClean="0"/>
              <a:t>starting</a:t>
            </a:r>
            <a:r>
              <a:rPr lang="de-DE" dirty="0" smtClean="0"/>
              <a:t> value </a:t>
            </a:r>
            <a:r>
              <a:rPr lang="de-DE" dirty="0" err="1" smtClean="0"/>
              <a:t>for</a:t>
            </a:r>
            <a:r>
              <a:rPr lang="de-DE" dirty="0" smtClean="0"/>
              <a:t> 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Find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largest</a:t>
            </a:r>
            <a:r>
              <a:rPr lang="de-DE" dirty="0" smtClean="0"/>
              <a:t> </a:t>
            </a:r>
            <a:r>
              <a:rPr lang="de-DE" dirty="0" err="1" smtClean="0"/>
              <a:t>cliques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i="1" dirty="0" smtClean="0"/>
              <a:t>after [</a:t>
            </a:r>
            <a:r>
              <a:rPr lang="de-DE" i="1" dirty="0" err="1" smtClean="0"/>
              <a:t>Bron</a:t>
            </a:r>
            <a:r>
              <a:rPr lang="de-DE" i="1" dirty="0" smtClean="0"/>
              <a:t>, </a:t>
            </a:r>
            <a:r>
              <a:rPr lang="de-DE" i="1" dirty="0" err="1" smtClean="0"/>
              <a:t>Kerbosh</a:t>
            </a:r>
            <a:r>
              <a:rPr lang="de-DE" i="1" dirty="0"/>
              <a:t>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&gt; </a:t>
            </a:r>
            <a:r>
              <a:rPr lang="de-DE" dirty="0" err="1" smtClean="0"/>
              <a:t>old</a:t>
            </a:r>
            <a:r>
              <a:rPr lang="de-DE" dirty="0" smtClean="0"/>
              <a:t>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max </a:t>
            </a:r>
            <a:r>
              <a:rPr lang="de-DE" dirty="0" err="1" smtClean="0"/>
              <a:t>cliques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Reduce</a:t>
            </a:r>
            <a:r>
              <a:rPr lang="de-DE" dirty="0" smtClean="0"/>
              <a:t> k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&lt;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 err="1" smtClean="0"/>
              <a:t>Xiang</a:t>
            </a:r>
            <a:r>
              <a:rPr lang="de-DE" dirty="0" smtClean="0"/>
              <a:t> et al]: </a:t>
            </a:r>
            <a:r>
              <a:rPr lang="en-US" dirty="0"/>
              <a:t>Xiang, J, </a:t>
            </a:r>
            <a:r>
              <a:rPr lang="en-US" dirty="0" err="1"/>
              <a:t>Guo</a:t>
            </a:r>
            <a:r>
              <a:rPr lang="en-US" dirty="0"/>
              <a:t>, C &amp; </a:t>
            </a:r>
            <a:r>
              <a:rPr lang="en-US" dirty="0" err="1"/>
              <a:t>Aboulnaga</a:t>
            </a:r>
            <a:r>
              <a:rPr lang="en-US" dirty="0"/>
              <a:t>, A 2013, 'Scalable maximum clique computation using </a:t>
            </a:r>
            <a:r>
              <a:rPr lang="en-US" dirty="0" err="1"/>
              <a:t>MapReduce</a:t>
            </a:r>
            <a:r>
              <a:rPr lang="en-US" dirty="0"/>
              <a:t>'. in </a:t>
            </a:r>
            <a:r>
              <a:rPr lang="en-US" i="1" dirty="0"/>
              <a:t>Proceedings - International Conference on Data Engineering.</a:t>
            </a:r>
            <a:r>
              <a:rPr lang="en-US" dirty="0"/>
              <a:t>, 6544815, pp. 74-85, 29th International Conference on Data Engineering, ICDE </a:t>
            </a:r>
            <a:r>
              <a:rPr lang="en-US" dirty="0" smtClean="0"/>
              <a:t>2013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8C95-CA3F-4FD2-B0A0-96F13C722451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6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/>
              <a:t>Wikipedia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English Wikipedia </a:t>
            </a:r>
            <a:r>
              <a:rPr lang="de-DE" dirty="0" err="1"/>
              <a:t>page</a:t>
            </a:r>
            <a:r>
              <a:rPr lang="de-DE" dirty="0"/>
              <a:t> interlinks </a:t>
            </a:r>
            <a:r>
              <a:rPr lang="de-DE" dirty="0" err="1"/>
              <a:t>from</a:t>
            </a:r>
            <a:r>
              <a:rPr lang="de-DE" dirty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~1.9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vertices</a:t>
            </a:r>
            <a:r>
              <a:rPr lang="de-DE" dirty="0"/>
              <a:t>, ~40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, 1 GB </a:t>
            </a:r>
            <a:r>
              <a:rPr lang="de-DE" dirty="0" err="1"/>
              <a:t>size</a:t>
            </a:r>
            <a:r>
              <a:rPr lang="de-DE" dirty="0"/>
              <a:t> on </a:t>
            </a:r>
            <a:r>
              <a:rPr lang="de-DE" dirty="0" err="1"/>
              <a:t>disc</a:t>
            </a:r>
            <a:endParaRPr lang="en-US" dirty="0"/>
          </a:p>
          <a:p>
            <a:pPr marL="0" indent="0">
              <a:buNone/>
            </a:pPr>
            <a:endParaRPr lang="de-DE" sz="2600" b="1" dirty="0"/>
          </a:p>
          <a:p>
            <a:pPr marL="0" indent="0">
              <a:buNone/>
            </a:pPr>
            <a:r>
              <a:rPr lang="de-DE" sz="2600" b="1" dirty="0" smtClean="0"/>
              <a:t>Twitter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Directed graph of anonymous Twitter follower/following data from 2009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~41 million vertices, ~1.6 billion edges, 25.5 GB size on disc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pic>
        <p:nvPicPr>
          <p:cNvPr id="2050" name="Picture 2" descr="https://g.twimg.com/Twitter_logo_blu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395" y="3497888"/>
            <a:ext cx="1897542" cy="154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395" y="1261346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25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Indicates</a:t>
            </a:r>
            <a:r>
              <a:rPr lang="de-DE" dirty="0" smtClean="0"/>
              <a:t> a high </a:t>
            </a:r>
            <a:r>
              <a:rPr lang="de-DE" dirty="0" err="1" smtClean="0"/>
              <a:t>connectivity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relaxation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(= </a:t>
            </a: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)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b="1" dirty="0" err="1" smtClean="0"/>
              <a:t>How</a:t>
            </a:r>
            <a:r>
              <a:rPr lang="de-DE" b="1" dirty="0" smtClean="0"/>
              <a:t>?</a:t>
            </a:r>
            <a:endParaRPr lang="de-DE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all </a:t>
            </a:r>
            <a:r>
              <a:rPr lang="de-DE" dirty="0" err="1" smtClean="0"/>
              <a:t>triangles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Recursively</a:t>
            </a:r>
            <a:r>
              <a:rPr lang="de-DE" dirty="0" smtClean="0"/>
              <a:t> </a:t>
            </a:r>
            <a:r>
              <a:rPr lang="de-DE" dirty="0" err="1" smtClean="0"/>
              <a:t>remove</a:t>
            </a:r>
            <a:r>
              <a:rPr lang="de-DE" dirty="0" smtClean="0"/>
              <a:t> all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in &lt;k-2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Return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still </a:t>
            </a:r>
            <a:r>
              <a:rPr lang="de-DE" dirty="0" err="1" smtClean="0"/>
              <a:t>connected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92007-7688-475A-AC74-4A179C7514DD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989338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1068919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989338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1068919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10291287" y="13466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9983029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10444324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10072676" y="217615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998302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1077883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10072676" y="291783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10046419" y="2239542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989338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1068919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989338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1068919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10291287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9983029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10444324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10072676" y="449723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998302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1077883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10072676" y="523891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10046419" y="3847056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9856465" y="3007300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9856465" y="5323664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135288" y="2048724"/>
            <a:ext cx="3609934" cy="3356658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615735" y="5811387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8786" y="2048724"/>
            <a:ext cx="3606632" cy="335665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738" y="2048724"/>
            <a:ext cx="3606632" cy="3356658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987104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5</a:t>
            </a:r>
            <a:endParaRPr lang="en-US" dirty="0"/>
          </a:p>
        </p:txBody>
      </p:sp>
      <p:sp>
        <p:nvSpPr>
          <p:cNvPr id="15" name="Rechteck 14"/>
          <p:cNvSpPr/>
          <p:nvPr/>
        </p:nvSpPr>
        <p:spPr>
          <a:xfrm>
            <a:off x="575130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4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1601107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3</a:t>
            </a:r>
            <a:endParaRPr lang="en-US" dirty="0"/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3400" t="3323" r="34310" b="76132"/>
          <a:stretch/>
        </p:blipFill>
        <p:spPr>
          <a:xfrm>
            <a:off x="5854064" y="2160270"/>
            <a:ext cx="803911" cy="68961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t="10883" r="51575" b="84577"/>
          <a:stretch/>
        </p:blipFill>
        <p:spPr>
          <a:xfrm>
            <a:off x="4288542" y="2414016"/>
            <a:ext cx="1746498" cy="1524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78714" t="53567" r="3219" b="27099"/>
          <a:stretch/>
        </p:blipFill>
        <p:spPr>
          <a:xfrm>
            <a:off x="11277600" y="3846786"/>
            <a:ext cx="651641" cy="6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46F3-8F81-40BA-A523-C2A90ED2518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46F3-8F81-40BA-A523-C2A90ED2518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ieren 9"/>
          <p:cNvGrpSpPr/>
          <p:nvPr/>
        </p:nvGrpSpPr>
        <p:grpSpPr>
          <a:xfrm flipV="1">
            <a:off x="9290697" y="1730333"/>
            <a:ext cx="1488142" cy="2052917"/>
            <a:chOff x="6693875" y="3424662"/>
            <a:chExt cx="1488142" cy="2052917"/>
          </a:xfrm>
        </p:grpSpPr>
        <p:sp>
          <p:nvSpPr>
            <p:cNvPr id="20" name="Ellipse 19"/>
            <p:cNvSpPr/>
            <p:nvPr/>
          </p:nvSpPr>
          <p:spPr>
            <a:xfrm>
              <a:off x="7348299" y="342466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lipse 21"/>
            <p:cNvSpPr/>
            <p:nvPr/>
          </p:nvSpPr>
          <p:spPr>
            <a:xfrm>
              <a:off x="6693875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lipse 22"/>
            <p:cNvSpPr/>
            <p:nvPr/>
          </p:nvSpPr>
          <p:spPr>
            <a:xfrm>
              <a:off x="7348299" y="5298285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lipse 23"/>
            <p:cNvSpPr/>
            <p:nvPr/>
          </p:nvSpPr>
          <p:spPr>
            <a:xfrm>
              <a:off x="8002723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Gerade Verbindung mit Pfeil 25"/>
            <p:cNvCxnSpPr>
              <a:stCxn id="22" idx="0"/>
              <a:endCxn id="20" idx="3"/>
            </p:cNvCxnSpPr>
            <p:nvPr/>
          </p:nvCxnSpPr>
          <p:spPr>
            <a:xfrm flipV="1">
              <a:off x="6783522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/>
            <p:cNvCxnSpPr>
              <a:stCxn id="23" idx="0"/>
              <a:endCxn id="20" idx="4"/>
            </p:cNvCxnSpPr>
            <p:nvPr/>
          </p:nvCxnSpPr>
          <p:spPr>
            <a:xfrm flipV="1">
              <a:off x="7437946" y="3603956"/>
              <a:ext cx="0" cy="16943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24" idx="0"/>
              <a:endCxn id="20" idx="5"/>
            </p:cNvCxnSpPr>
            <p:nvPr/>
          </p:nvCxnSpPr>
          <p:spPr>
            <a:xfrm flipH="1" flipV="1">
              <a:off x="7501336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2" idx="7"/>
              <a:endCxn id="24" idx="1"/>
            </p:cNvCxnSpPr>
            <p:nvPr/>
          </p:nvCxnSpPr>
          <p:spPr>
            <a:xfrm>
              <a:off x="6846912" y="4840449"/>
              <a:ext cx="11820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/>
            <p:cNvCxnSpPr>
              <a:stCxn id="24" idx="2"/>
              <a:endCxn id="22" idx="6"/>
            </p:cNvCxnSpPr>
            <p:nvPr/>
          </p:nvCxnSpPr>
          <p:spPr>
            <a:xfrm flipH="1">
              <a:off x="6873169" y="4903839"/>
              <a:ext cx="112955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/>
            <p:cNvCxnSpPr>
              <a:stCxn id="22" idx="5"/>
              <a:endCxn id="23" idx="1"/>
            </p:cNvCxnSpPr>
            <p:nvPr/>
          </p:nvCxnSpPr>
          <p:spPr>
            <a:xfrm>
              <a:off x="6846912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/>
            <p:cNvCxnSpPr>
              <a:stCxn id="24" idx="3"/>
              <a:endCxn id="23" idx="7"/>
            </p:cNvCxnSpPr>
            <p:nvPr/>
          </p:nvCxnSpPr>
          <p:spPr>
            <a:xfrm flipH="1">
              <a:off x="7501336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/>
            <p:cNvCxnSpPr>
              <a:stCxn id="23" idx="2"/>
              <a:endCxn id="22" idx="4"/>
            </p:cNvCxnSpPr>
            <p:nvPr/>
          </p:nvCxnSpPr>
          <p:spPr>
            <a:xfrm flipH="1" flipV="1">
              <a:off x="6783522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/>
            <p:cNvCxnSpPr>
              <a:stCxn id="23" idx="6"/>
              <a:endCxn id="24" idx="4"/>
            </p:cNvCxnSpPr>
            <p:nvPr/>
          </p:nvCxnSpPr>
          <p:spPr>
            <a:xfrm flipV="1">
              <a:off x="7527593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91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</a:t>
            </a:r>
            <a:r>
              <a:rPr lang="en-US" dirty="0"/>
              <a:t>trusses where </a:t>
            </a:r>
            <a:r>
              <a:rPr lang="en-US" dirty="0" smtClean="0"/>
              <a:t>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trusses only </a:t>
            </a:r>
            <a:r>
              <a:rPr lang="en-US" dirty="0" smtClean="0"/>
              <a:t>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form a </a:t>
            </a:r>
            <a:r>
              <a:rPr lang="de-DE" dirty="0" err="1" smtClean="0"/>
              <a:t>truss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 Verbindung mit Pfeil 23"/>
          <p:cNvCxnSpPr>
            <a:stCxn id="21" idx="0"/>
            <a:endCxn id="20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22" idx="0"/>
            <a:endCxn id="20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23" idx="0"/>
            <a:endCxn id="20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21" idx="7"/>
            <a:endCxn id="23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23" idx="2"/>
            <a:endCxn id="21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21" idx="5"/>
            <a:endCxn id="22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>
            <a:stCxn id="23" idx="3"/>
            <a:endCxn id="22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22" idx="2"/>
            <a:endCxn id="21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>
            <a:stCxn id="22" idx="6"/>
            <a:endCxn id="23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 flipV="1"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 flipV="1">
            <a:off x="9290697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 flipV="1">
            <a:off x="9945121" y="1730333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 flipV="1">
            <a:off x="10599545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Gerade Verbindung mit Pfeil 37"/>
          <p:cNvCxnSpPr>
            <a:stCxn id="35" idx="0"/>
            <a:endCxn id="34" idx="3"/>
          </p:cNvCxnSpPr>
          <p:nvPr/>
        </p:nvCxnSpPr>
        <p:spPr>
          <a:xfrm>
            <a:off x="9380344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36" idx="0"/>
            <a:endCxn id="34" idx="4"/>
          </p:cNvCxnSpPr>
          <p:nvPr/>
        </p:nvCxnSpPr>
        <p:spPr>
          <a:xfrm>
            <a:off x="10034768" y="1909627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37" idx="0"/>
            <a:endCxn id="34" idx="5"/>
          </p:cNvCxnSpPr>
          <p:nvPr/>
        </p:nvCxnSpPr>
        <p:spPr>
          <a:xfrm flipH="1">
            <a:off x="10098158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35" idx="7"/>
            <a:endCxn id="37" idx="1"/>
          </p:cNvCxnSpPr>
          <p:nvPr/>
        </p:nvCxnSpPr>
        <p:spPr>
          <a:xfrm flipV="1">
            <a:off x="9443734" y="236746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37" idx="2"/>
            <a:endCxn id="35" idx="6"/>
          </p:cNvCxnSpPr>
          <p:nvPr/>
        </p:nvCxnSpPr>
        <p:spPr>
          <a:xfrm flipH="1" flipV="1">
            <a:off x="9469991" y="230407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>
            <a:stCxn id="35" idx="5"/>
            <a:endCxn id="36" idx="1"/>
          </p:cNvCxnSpPr>
          <p:nvPr/>
        </p:nvCxnSpPr>
        <p:spPr>
          <a:xfrm flipV="1">
            <a:off x="9443734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37" idx="3"/>
            <a:endCxn id="36" idx="7"/>
          </p:cNvCxnSpPr>
          <p:nvPr/>
        </p:nvCxnSpPr>
        <p:spPr>
          <a:xfrm flipH="1" flipV="1">
            <a:off x="10098158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6" idx="2"/>
            <a:endCxn id="35" idx="4"/>
          </p:cNvCxnSpPr>
          <p:nvPr/>
        </p:nvCxnSpPr>
        <p:spPr>
          <a:xfrm flipH="1">
            <a:off x="9380344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/>
          <p:cNvCxnSpPr>
            <a:stCxn id="36" idx="6"/>
            <a:endCxn id="37" idx="4"/>
          </p:cNvCxnSpPr>
          <p:nvPr/>
        </p:nvCxnSpPr>
        <p:spPr>
          <a:xfrm>
            <a:off x="10124415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maximum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k = </a:t>
            </a:r>
            <a:r>
              <a:rPr lang="de-DE" dirty="0" err="1" smtClean="0"/>
              <a:t>arbitrary</a:t>
            </a:r>
            <a:r>
              <a:rPr lang="de-DE" dirty="0" smtClean="0"/>
              <a:t> value, </a:t>
            </a:r>
            <a:r>
              <a:rPr lang="de-DE" dirty="0" err="1" smtClean="0"/>
              <a:t>subraphs</a:t>
            </a:r>
            <a:r>
              <a:rPr lang="de-DE" dirty="0" smtClean="0"/>
              <a:t> = (</a:t>
            </a:r>
            <a:r>
              <a:rPr lang="de-DE" dirty="0" err="1" smtClean="0"/>
              <a:t>fullGraph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none</a:t>
            </a:r>
            <a:r>
              <a:rPr lang="de-DE" dirty="0" smtClean="0"/>
              <a:t> </a:t>
            </a:r>
            <a:r>
              <a:rPr lang="de-DE" dirty="0" err="1" smtClean="0"/>
              <a:t>exist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Reduce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</a:t>
            </a:r>
            <a:r>
              <a:rPr lang="de-DE" dirty="0" err="1" smtClean="0"/>
              <a:t>subgraphs</a:t>
            </a:r>
            <a:r>
              <a:rPr lang="de-DE" dirty="0" smtClean="0"/>
              <a:t> =(truss1, truss2, ...)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Increase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(</a:t>
            </a:r>
            <a:r>
              <a:rPr lang="de-DE" dirty="0" err="1"/>
              <a:t>Increase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k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strategy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2398</Words>
  <Application>Microsoft Office PowerPoint</Application>
  <PresentationFormat>Breitbild</PresentationFormat>
  <Paragraphs>573</Paragraphs>
  <Slides>28</Slides>
  <Notes>26</Notes>
  <HiddenSlides>7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4" baseType="lpstr">
      <vt:lpstr>Arial</vt:lpstr>
      <vt:lpstr>Calibri</vt:lpstr>
      <vt:lpstr>Cambria Math</vt:lpstr>
      <vt:lpstr>Segoe UI Light</vt:lpstr>
      <vt:lpstr>Wingdings</vt:lpstr>
      <vt:lpstr>Retrospect</vt:lpstr>
      <vt:lpstr>PowerPoint-Präsentation</vt:lpstr>
      <vt:lpstr>Problem</vt:lpstr>
      <vt:lpstr>The Data</vt:lpstr>
      <vt:lpstr>k-Trusses</vt:lpstr>
      <vt:lpstr>k-Trusses</vt:lpstr>
      <vt:lpstr>Direction?</vt:lpstr>
      <vt:lpstr>Direction?</vt:lpstr>
      <vt:lpstr>Direction?</vt:lpstr>
      <vt:lpstr>Finding the maximum Truss</vt:lpstr>
      <vt:lpstr>Evaluation – starting k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Evaluation – Triangle Generation</vt:lpstr>
      <vt:lpstr>Evaluation – Triangle Generation</vt:lpstr>
      <vt:lpstr>Conclusions</vt:lpstr>
      <vt:lpstr>References</vt:lpstr>
      <vt:lpstr>Evaluation – Triangle Generation</vt:lpstr>
      <vt:lpstr>The maximum Clique Problem</vt:lpstr>
      <vt:lpstr>The maximum Clique Problem</vt:lpstr>
      <vt:lpstr>The maximum Clique Problem</vt:lpstr>
      <vt:lpstr>Distributed calculation</vt:lpstr>
      <vt:lpstr>Implementation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846</cp:revision>
  <dcterms:created xsi:type="dcterms:W3CDTF">2014-04-10T08:32:59Z</dcterms:created>
  <dcterms:modified xsi:type="dcterms:W3CDTF">2015-06-01T08:43:37Z</dcterms:modified>
</cp:coreProperties>
</file>

<file path=docProps/thumbnail.jpeg>
</file>